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518E"/>
    <a:srgbClr val="0000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56" autoAdjust="0"/>
    <p:restoredTop sz="94660"/>
  </p:normalViewPr>
  <p:slideViewPr>
    <p:cSldViewPr showGuides="1">
      <p:cViewPr varScale="1">
        <p:scale>
          <a:sx n="92" d="100"/>
          <a:sy n="92" d="100"/>
        </p:scale>
        <p:origin x="821" y="82"/>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15/11/2022</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a:t>
            </a:r>
            <a:r>
              <a:rPr lang="fr-FR" dirty="0" smtClean="0">
                <a:solidFill>
                  <a:srgbClr val="005696"/>
                </a:solidFill>
              </a:rPr>
              <a:t>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a:t>
            </a:r>
            <a:r>
              <a:rPr lang="fr-FR" sz="2800" b="1" dirty="0" smtClean="0">
                <a:solidFill>
                  <a:srgbClr val="005696"/>
                </a:solidFill>
              </a:rPr>
              <a:t>la 3</a:t>
            </a:r>
            <a:r>
              <a:rPr lang="fr-FR" sz="2800" b="1" baseline="30000" dirty="0" smtClean="0">
                <a:solidFill>
                  <a:srgbClr val="005696"/>
                </a:solidFill>
              </a:rPr>
              <a:t>e</a:t>
            </a:r>
            <a:endParaRPr lang="fr-FR" sz="2800" b="1" dirty="0" smtClean="0">
              <a:solidFill>
                <a:srgbClr val="005696"/>
              </a:solidFill>
            </a:endParaRP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smtClean="0"/>
              <a:t>2022-2023</a:t>
            </a:r>
            <a:endParaRPr lang="fr-FR" cap="all"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intentions d’orientation</a:t>
            </a:r>
            <a:r>
              <a:rPr lang="fr-FR" sz="2000" dirty="0"/>
              <a:t> </a:t>
            </a:r>
          </a:p>
          <a:p>
            <a:pPr marL="0" indent="0">
              <a:buNone/>
            </a:pPr>
            <a:endParaRPr lang="fr-FR" sz="2000" dirty="0"/>
          </a:p>
        </p:txBody>
      </p:sp>
      <p:sp>
        <p:nvSpPr>
          <p:cNvPr id="10" name="Rectangle 9"/>
          <p:cNvSpPr/>
          <p:nvPr/>
        </p:nvSpPr>
        <p:spPr>
          <a:xfrm>
            <a:off x="196627" y="624179"/>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a:t>
            </a:r>
            <a:r>
              <a:rPr lang="fr-FR" sz="1600" b="1" dirty="0" smtClean="0">
                <a:solidFill>
                  <a:srgbClr val="002060"/>
                </a:solidFill>
              </a:rPr>
              <a:t>d’établissement.</a:t>
            </a:r>
            <a:endParaRPr lang="fr-FR" sz="1600" b="1" dirty="0">
              <a:solidFill>
                <a:srgbClr val="002060"/>
              </a:solidFill>
            </a:endParaRPr>
          </a:p>
        </p:txBody>
      </p:sp>
      <p:pic>
        <p:nvPicPr>
          <p:cNvPr id="5" name="Image 4"/>
          <p:cNvPicPr>
            <a:picLocks noChangeAspect="1"/>
          </p:cNvPicPr>
          <p:nvPr/>
        </p:nvPicPr>
        <p:blipFill>
          <a:blip r:embed="rId2"/>
          <a:stretch>
            <a:fillRect/>
          </a:stretch>
        </p:blipFill>
        <p:spPr>
          <a:xfrm>
            <a:off x="196627" y="1844824"/>
            <a:ext cx="8772525" cy="4191000"/>
          </a:xfrm>
          <a:prstGeom prst="rect">
            <a:avLst/>
          </a:prstGeom>
        </p:spPr>
      </p:pic>
    </p:spTree>
    <p:extLst>
      <p:ext uri="{BB962C8B-B14F-4D97-AF65-F5344CB8AC3E}">
        <p14:creationId xmlns:p14="http://schemas.microsoft.com/office/powerpoint/2010/main" val="406109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i="1" dirty="0" smtClean="0">
                <a:solidFill>
                  <a:schemeClr val="bg1"/>
                </a:solidFill>
              </a:rPr>
              <a:t> </a:t>
            </a:r>
            <a:r>
              <a:rPr lang="fr-FR" sz="3600" dirty="0" smtClean="0">
                <a:solidFill>
                  <a:schemeClr val="bg1"/>
                </a:solidFill>
              </a:rPr>
              <a:t>3</a:t>
            </a:r>
            <a:r>
              <a:rPr lang="fr-FR" sz="4000" dirty="0" smtClean="0">
                <a:solidFill>
                  <a:schemeClr val="bg1"/>
                </a:solidFill>
              </a:rPr>
              <a:t>.</a:t>
            </a:r>
            <a:r>
              <a:rPr lang="fr-FR" sz="3600" dirty="0" smtClean="0">
                <a:solidFill>
                  <a:schemeClr val="bg1"/>
                </a:solidFill>
              </a:rPr>
              <a:t>Validation des </a:t>
            </a:r>
            <a:r>
              <a:rPr lang="fr-FR" sz="3600" dirty="0">
                <a:solidFill>
                  <a:schemeClr val="bg1"/>
                </a:solidFill>
              </a:rPr>
              <a:t>intentions d’orientation</a:t>
            </a:r>
          </a:p>
        </p:txBody>
      </p:sp>
    </p:spTree>
    <p:extLst>
      <p:ext uri="{BB962C8B-B14F-4D97-AF65-F5344CB8AC3E}">
        <p14:creationId xmlns:p14="http://schemas.microsoft.com/office/powerpoint/2010/main" val="310134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intentions d’orientation</a:t>
            </a:r>
            <a:r>
              <a:rPr lang="fr-FR" sz="2000" dirty="0">
                <a:solidFill>
                  <a:srgbClr val="002060"/>
                </a:solidFill>
              </a:rPr>
              <a:t> </a:t>
            </a:r>
          </a:p>
          <a:p>
            <a:pPr marL="0" indent="0">
              <a:buNone/>
            </a:pPr>
            <a:endParaRPr lang="fr-FR" sz="2000" dirty="0"/>
          </a:p>
        </p:txBody>
      </p:sp>
      <p:sp>
        <p:nvSpPr>
          <p:cNvPr id="10" name="Rectangle 9"/>
          <p:cNvSpPr/>
          <p:nvPr/>
        </p:nvSpPr>
        <p:spPr>
          <a:xfrm>
            <a:off x="323528" y="2852936"/>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intentions d’orientation </a:t>
            </a:r>
            <a:r>
              <a:rPr lang="fr-FR" sz="1600" b="1" dirty="0" smtClean="0">
                <a:solidFill>
                  <a:srgbClr val="002060"/>
                </a:solidFill>
              </a:rPr>
              <a:t>doit </a:t>
            </a:r>
            <a:r>
              <a:rPr lang="fr-FR" sz="1600" b="1" dirty="0">
                <a:solidFill>
                  <a:srgbClr val="002060"/>
                </a:solidFill>
              </a:rPr>
              <a:t>être validé pour être </a:t>
            </a:r>
            <a:r>
              <a:rPr lang="fr-FR" sz="1600" b="1" dirty="0" smtClean="0">
                <a:solidFill>
                  <a:srgbClr val="002060"/>
                </a:solidFill>
              </a:rPr>
              <a:t>enregistr</a:t>
            </a:r>
            <a:r>
              <a:rPr lang="fr-FR" b="1" dirty="0" smtClean="0">
                <a:solidFill>
                  <a:srgbClr val="002060"/>
                </a:solidFill>
              </a:rPr>
              <a:t>é.</a:t>
            </a:r>
            <a:endParaRPr lang="fr-FR" b="1" dirty="0">
              <a:solidFill>
                <a:srgbClr val="002060"/>
              </a:solidFill>
            </a:endParaRPr>
          </a:p>
        </p:txBody>
      </p:sp>
      <p:pic>
        <p:nvPicPr>
          <p:cNvPr id="2" name="Image 1"/>
          <p:cNvPicPr>
            <a:picLocks noChangeAspect="1"/>
          </p:cNvPicPr>
          <p:nvPr/>
        </p:nvPicPr>
        <p:blipFill>
          <a:blip r:embed="rId2"/>
          <a:stretch>
            <a:fillRect/>
          </a:stretch>
        </p:blipFill>
        <p:spPr>
          <a:xfrm>
            <a:off x="2569548" y="1050736"/>
            <a:ext cx="5839015" cy="5040000"/>
          </a:xfrm>
          <a:prstGeom prst="rect">
            <a:avLst/>
          </a:prstGeom>
        </p:spPr>
      </p:pic>
    </p:spTree>
    <p:extLst>
      <p:ext uri="{BB962C8B-B14F-4D97-AF65-F5344CB8AC3E}">
        <p14:creationId xmlns:p14="http://schemas.microsoft.com/office/powerpoint/2010/main" val="2432242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2487552" y="1015348"/>
            <a:ext cx="5711448" cy="5040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a:xfrm>
            <a:off x="6273264" y="6378000"/>
            <a:ext cx="1350000" cy="480000"/>
          </a:xfrm>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intentions d’orientation</a:t>
            </a:r>
            <a:r>
              <a:rPr lang="fr-FR" sz="2000" dirty="0">
                <a:solidFill>
                  <a:srgbClr val="002060"/>
                </a:solidFill>
              </a:rPr>
              <a:t> </a:t>
            </a:r>
          </a:p>
          <a:p>
            <a:pPr marL="0" indent="0">
              <a:buNone/>
            </a:pPr>
            <a:endParaRPr lang="fr-FR" sz="2000" dirty="0"/>
          </a:p>
        </p:txBody>
      </p:sp>
      <p:sp>
        <p:nvSpPr>
          <p:cNvPr id="9" name="Rectangle 8"/>
          <p:cNvSpPr/>
          <p:nvPr/>
        </p:nvSpPr>
        <p:spPr>
          <a:xfrm>
            <a:off x="131398" y="1916832"/>
            <a:ext cx="2356154" cy="2304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Un courriel </a:t>
            </a:r>
            <a:r>
              <a:rPr lang="fr-FR" sz="1600" b="1" dirty="0">
                <a:solidFill>
                  <a:srgbClr val="002060"/>
                </a:solidFill>
              </a:rPr>
              <a:t>avec le récapitulatif des intentions d’orientation saisies est transmis à chaque représentant </a:t>
            </a:r>
            <a:r>
              <a:rPr lang="fr-FR" sz="1600" b="1" dirty="0" smtClean="0">
                <a:solidFill>
                  <a:srgbClr val="002060"/>
                </a:solidFill>
              </a:rPr>
              <a:t>légal. </a:t>
            </a:r>
          </a:p>
          <a:p>
            <a:endParaRPr lang="fr-FR" sz="1600" b="1" dirty="0">
              <a:solidFill>
                <a:srgbClr val="002060"/>
              </a:solidFill>
            </a:endParaRPr>
          </a:p>
          <a:p>
            <a:r>
              <a:rPr lang="fr-FR" sz="1600" b="1" dirty="0" smtClean="0">
                <a:solidFill>
                  <a:srgbClr val="002060"/>
                </a:solidFill>
              </a:rPr>
              <a:t>Les intentions peuvent être modifiées jusqu’à la fermeture du service. </a:t>
            </a:r>
            <a:endParaRPr lang="fr-FR" sz="1600" b="1" dirty="0">
              <a:solidFill>
                <a:srgbClr val="002060"/>
              </a:solidFill>
            </a:endParaRPr>
          </a:p>
        </p:txBody>
      </p:sp>
    </p:spTree>
    <p:extLst>
      <p:ext uri="{BB962C8B-B14F-4D97-AF65-F5344CB8AC3E}">
        <p14:creationId xmlns:p14="http://schemas.microsoft.com/office/powerpoint/2010/main" val="3828344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sz="4000" dirty="0" smtClean="0">
                <a:solidFill>
                  <a:schemeClr val="bg1"/>
                </a:solidFill>
              </a:rPr>
              <a:t> </a:t>
            </a:r>
            <a:r>
              <a:rPr lang="fr-FR" sz="3600" dirty="0" smtClean="0">
                <a:solidFill>
                  <a:schemeClr val="bg1"/>
                </a:solidFill>
              </a:rPr>
              <a:t>4</a:t>
            </a:r>
            <a:r>
              <a:rPr lang="fr-FR" sz="3600" i="1" dirty="0" smtClean="0">
                <a:solidFill>
                  <a:schemeClr val="bg1"/>
                </a:solidFill>
              </a:rPr>
              <a:t>. </a:t>
            </a:r>
            <a:r>
              <a:rPr lang="fr-FR" sz="3600" dirty="0">
                <a:solidFill>
                  <a:schemeClr val="bg1"/>
                </a:solidFill>
              </a:rPr>
              <a:t>Consultation et accusé de réception </a:t>
            </a:r>
            <a:r>
              <a:rPr lang="fr-FR" sz="3600" dirty="0" smtClean="0">
                <a:solidFill>
                  <a:schemeClr val="bg1"/>
                </a:solidFill>
              </a:rPr>
              <a:t>  de </a:t>
            </a:r>
            <a:r>
              <a:rPr lang="fr-FR" sz="3600" dirty="0">
                <a:solidFill>
                  <a:schemeClr val="bg1"/>
                </a:solidFill>
              </a:rPr>
              <a:t>l’avis provisoire du conseil de classe </a:t>
            </a:r>
          </a:p>
        </p:txBody>
      </p:sp>
    </p:spTree>
    <p:extLst>
      <p:ext uri="{BB962C8B-B14F-4D97-AF65-F5344CB8AC3E}">
        <p14:creationId xmlns:p14="http://schemas.microsoft.com/office/powerpoint/2010/main" val="1681784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534450" y="260648"/>
            <a:ext cx="7142006" cy="50226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Consultation et accusé de réception de l’avis provisoire du conseil de classe</a:t>
            </a:r>
            <a:r>
              <a:rPr lang="fr-FR" sz="2000" dirty="0">
                <a:solidFill>
                  <a:srgbClr val="005696"/>
                </a:solidFill>
              </a:rPr>
              <a:t> </a:t>
            </a:r>
          </a:p>
          <a:p>
            <a:pPr marL="0" indent="0">
              <a:buNone/>
            </a:pPr>
            <a:endParaRPr lang="fr-FR" sz="2000" dirty="0"/>
          </a:p>
        </p:txBody>
      </p:sp>
      <p:sp>
        <p:nvSpPr>
          <p:cNvPr id="9" name="Rectangle 8"/>
          <p:cNvSpPr/>
          <p:nvPr/>
        </p:nvSpPr>
        <p:spPr>
          <a:xfrm>
            <a:off x="695702" y="1105695"/>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L’accusé de réception des avis du conseil de classe pourra être effectué indifféremment par l’un ou l’autre des représentants légaux</a:t>
            </a:r>
            <a:r>
              <a:rPr lang="fr-FR" sz="1600" dirty="0">
                <a:solidFill>
                  <a:srgbClr val="002060"/>
                </a:solidFill>
              </a:rPr>
              <a:t>.</a:t>
            </a:r>
          </a:p>
        </p:txBody>
      </p:sp>
      <p:pic>
        <p:nvPicPr>
          <p:cNvPr id="2" name="Image 1"/>
          <p:cNvPicPr>
            <a:picLocks noChangeAspect="1"/>
          </p:cNvPicPr>
          <p:nvPr/>
        </p:nvPicPr>
        <p:blipFill>
          <a:blip r:embed="rId2"/>
          <a:stretch>
            <a:fillRect/>
          </a:stretch>
        </p:blipFill>
        <p:spPr>
          <a:xfrm>
            <a:off x="251520" y="2204864"/>
            <a:ext cx="8702137" cy="3672000"/>
          </a:xfrm>
          <a:prstGeom prst="rect">
            <a:avLst/>
          </a:prstGeom>
        </p:spPr>
      </p:pic>
    </p:spTree>
    <p:extLst>
      <p:ext uri="{BB962C8B-B14F-4D97-AF65-F5344CB8AC3E}">
        <p14:creationId xmlns:p14="http://schemas.microsoft.com/office/powerpoint/2010/main" val="2484050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p:nvPr/>
        </p:nvSpPr>
        <p:spPr>
          <a:xfrm>
            <a:off x="15988" y="980728"/>
            <a:ext cx="9144000" cy="55092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a:solidFill>
                <a:schemeClr val="bg1"/>
              </a:solidFill>
            </a:endParaRPr>
          </a:p>
          <a:p>
            <a:pPr marL="342900" indent="-342900">
              <a:buAutoNum type="arabicPeriod"/>
            </a:pPr>
            <a:r>
              <a:rPr lang="fr-FR" sz="3200" b="1" dirty="0" smtClean="0">
                <a:solidFill>
                  <a:schemeClr val="bg1"/>
                </a:solidFill>
              </a:rPr>
              <a:t> Connexion au service en ligne Orientation</a:t>
            </a:r>
          </a:p>
          <a:p>
            <a:endParaRPr lang="fr-FR" sz="3200" b="1" dirty="0" smtClean="0">
              <a:solidFill>
                <a:schemeClr val="bg1"/>
              </a:solidFill>
            </a:endParaRPr>
          </a:p>
          <a:p>
            <a:r>
              <a:rPr lang="fr-FR" sz="2400" b="1" dirty="0" smtClean="0">
                <a:solidFill>
                  <a:schemeClr val="bg1"/>
                </a:solidFill>
              </a:rPr>
              <a:t>Compatible avec tous types de supports, tablettes,    smartphones, ordinateurs</a:t>
            </a:r>
          </a:p>
          <a:p>
            <a:endParaRPr lang="fr-FR" sz="2400" b="1" dirty="0" smtClean="0">
              <a:solidFill>
                <a:schemeClr val="bg1"/>
              </a:solidFill>
            </a:endParaRPr>
          </a:p>
          <a:p>
            <a:r>
              <a:rPr lang="fr-FR" sz="2400" b="1" dirty="0">
                <a:solidFill>
                  <a:schemeClr val="bg1"/>
                </a:solidFill>
              </a:rPr>
              <a:t>Accès avec l’adresse unique teleservices.education.gouv.fr</a:t>
            </a:r>
            <a:endParaRPr lang="fr-FR" sz="2400" b="1" dirty="0" smtClean="0">
              <a:solidFill>
                <a:schemeClr val="bg1"/>
              </a:solidFill>
            </a:endParaRPr>
          </a:p>
          <a:p>
            <a:endParaRPr lang="fr-FR" sz="2400" dirty="0" smtClean="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005696"/>
                </a:solidFill>
              </a:rPr>
              <a:t>Connexion au service en ligne Orientation</a:t>
            </a:r>
            <a:endParaRPr lang="fr-FR" sz="2000" dirty="0">
              <a:solidFill>
                <a:srgbClr val="005696"/>
              </a:solidFill>
            </a:endParaRP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algn="just" defTabSz="1219170">
              <a:buNone/>
            </a:pPr>
            <a:r>
              <a:rPr lang="fr-FR" sz="1600" dirty="0">
                <a:solidFill>
                  <a:srgbClr val="002060"/>
                </a:solidFill>
              </a:rPr>
              <a:t>L</a:t>
            </a:r>
            <a:r>
              <a:rPr lang="fr-FR" sz="1600" dirty="0" smtClean="0">
                <a:solidFill>
                  <a:srgbClr val="002060"/>
                </a:solidFill>
              </a:rPr>
              <a:t>e </a:t>
            </a:r>
            <a:r>
              <a:rPr lang="fr-FR" sz="1600" dirty="0">
                <a:solidFill>
                  <a:srgbClr val="002060"/>
                </a:solidFill>
              </a:rPr>
              <a:t>compte d’un représentant légal permet de saisir les intentions d’orientation et d’accuser réception de l’avis donné par le conseil de </a:t>
            </a:r>
            <a:r>
              <a:rPr lang="fr-FR" sz="1600" dirty="0" smtClean="0">
                <a:solidFill>
                  <a:srgbClr val="002060"/>
                </a:solidFill>
              </a:rPr>
              <a:t>classe.</a:t>
            </a:r>
            <a:r>
              <a:rPr lang="fr-FR" sz="1600" dirty="0">
                <a:solidFill>
                  <a:srgbClr val="002060"/>
                </a:solidFill>
              </a:rPr>
              <a:t> </a:t>
            </a:r>
            <a:endParaRPr lang="fr-FR" sz="1600" dirty="0" smtClean="0">
              <a:solidFill>
                <a:srgbClr val="002060"/>
              </a:solidFill>
            </a:endParaRPr>
          </a:p>
          <a:p>
            <a:pPr marL="0" indent="0" algn="just" defTabSz="1219170">
              <a:buNone/>
            </a:pPr>
            <a:endParaRPr lang="fr-FR" sz="1600" dirty="0">
              <a:solidFill>
                <a:srgbClr val="002060"/>
              </a:solidFill>
            </a:endParaRPr>
          </a:p>
          <a:p>
            <a:pPr marL="0" indent="0" algn="just" defTabSz="1219170">
              <a:buNone/>
            </a:pPr>
            <a:r>
              <a:rPr lang="fr-FR" sz="1600" dirty="0" smtClean="0">
                <a:solidFill>
                  <a:srgbClr val="002060"/>
                </a:solidFill>
              </a:rPr>
              <a:t>Le compte </a:t>
            </a:r>
            <a:r>
              <a:rPr lang="fr-FR" sz="1600" dirty="0">
                <a:solidFill>
                  <a:srgbClr val="002060"/>
                </a:solidFill>
              </a:rPr>
              <a:t>d’un élève permet uniquement de consulter les saisies effectuées par le représentant légal</a:t>
            </a:r>
            <a:r>
              <a:rPr lang="fr-FR" sz="1600" b="0" dirty="0">
                <a:solidFill>
                  <a:srgbClr val="002060"/>
                </a:solidFill>
              </a:rPr>
              <a:t>.</a:t>
            </a:r>
          </a:p>
          <a:p>
            <a:pPr marL="0" indent="0" defTabSz="1219170">
              <a:buNone/>
            </a:pPr>
            <a:endParaRPr lang="fr-FR" sz="2400" dirty="0">
              <a:solidFill>
                <a:srgbClr val="000000"/>
              </a:solidFill>
            </a:endParaRPr>
          </a:p>
        </p:txBody>
      </p:sp>
      <p:pic>
        <p:nvPicPr>
          <p:cNvPr id="7" name="Image 6"/>
          <p:cNvPicPr>
            <a:picLocks noChangeAspect="1"/>
          </p:cNvPicPr>
          <p:nvPr/>
        </p:nvPicPr>
        <p:blipFill>
          <a:blip r:embed="rId2"/>
          <a:stretch>
            <a:fillRect/>
          </a:stretch>
        </p:blipFill>
        <p:spPr>
          <a:xfrm>
            <a:off x="278410" y="2568193"/>
            <a:ext cx="8696325" cy="344805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7" name="Titre 8"/>
          <p:cNvSpPr>
            <a:spLocks noGrp="1"/>
          </p:cNvSpPr>
          <p:nvPr>
            <p:ph type="title"/>
          </p:nvPr>
        </p:nvSpPr>
        <p:spPr>
          <a:xfrm>
            <a:off x="575088" y="987620"/>
            <a:ext cx="820891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chemeClr val="bg1"/>
                </a:solidFill>
              </a:rPr>
              <a:t/>
            </a:r>
            <a:br>
              <a:rPr lang="fr-FR" sz="1800" dirty="0" smtClean="0">
                <a:solidFill>
                  <a:schemeClr val="bg1"/>
                </a:solidFill>
              </a:rPr>
            </a:br>
            <a:r>
              <a:rPr lang="fr-FR" sz="1800" dirty="0" smtClean="0">
                <a:solidFill>
                  <a:schemeClr val="bg1"/>
                </a:solidFill>
              </a:rPr>
              <a:t/>
            </a:r>
            <a:br>
              <a:rPr lang="fr-FR" sz="1800" dirty="0" smtClean="0">
                <a:solidFill>
                  <a:schemeClr val="bg1"/>
                </a:solidFill>
              </a:rPr>
            </a:br>
            <a:r>
              <a:rPr lang="fr-FR" sz="1600" dirty="0" smtClean="0">
                <a:solidFill>
                  <a:srgbClr val="002060"/>
                </a:solidFill>
              </a:rPr>
              <a:t>Connexion </a:t>
            </a:r>
            <a:r>
              <a:rPr lang="fr-FR" sz="1600" dirty="0">
                <a:solidFill>
                  <a:srgbClr val="002060"/>
                </a:solidFill>
              </a:rPr>
              <a:t>au portail Scolarité services avec mon compte </a:t>
            </a:r>
            <a:r>
              <a:rPr lang="fr-FR" sz="1600" dirty="0" err="1" smtClean="0">
                <a:solidFill>
                  <a:srgbClr val="002060"/>
                </a:solidFill>
              </a:rPr>
              <a:t>EduConnect</a:t>
            </a:r>
            <a:r>
              <a:rPr lang="fr-FR" sz="1600" dirty="0" smtClean="0">
                <a:solidFill>
                  <a:srgbClr val="002060"/>
                </a:solidFill>
              </a:rPr>
              <a:t>.</a:t>
            </a:r>
            <a:br>
              <a:rPr lang="fr-FR" sz="1600" dirty="0" smtClean="0">
                <a:solidFill>
                  <a:srgbClr val="002060"/>
                </a:solidFill>
              </a:rPr>
            </a:br>
            <a:r>
              <a:rPr lang="fr-FR" sz="1600" dirty="0">
                <a:solidFill>
                  <a:srgbClr val="002060"/>
                </a:solidFill>
              </a:rPr>
              <a:t/>
            </a:r>
            <a:br>
              <a:rPr lang="fr-FR" sz="1600" dirty="0">
                <a:solidFill>
                  <a:srgbClr val="002060"/>
                </a:solidFill>
              </a:rPr>
            </a:br>
            <a:r>
              <a:rPr lang="fr-FR" sz="1600" dirty="0" smtClean="0">
                <a:solidFill>
                  <a:srgbClr val="002060"/>
                </a:solidFill>
              </a:rPr>
              <a:t>Accès </a:t>
            </a:r>
            <a:r>
              <a:rPr lang="fr-FR" sz="1600" dirty="0">
                <a:solidFill>
                  <a:srgbClr val="002060"/>
                </a:solidFill>
              </a:rPr>
              <a:t>avec l’identifiant et le mot de passe </a:t>
            </a:r>
            <a:r>
              <a:rPr lang="fr-FR" sz="1600" dirty="0" smtClean="0">
                <a:solidFill>
                  <a:srgbClr val="002060"/>
                </a:solidFill>
              </a:rPr>
              <a:t> transmis </a:t>
            </a:r>
            <a:r>
              <a:rPr lang="fr-FR" sz="1600" dirty="0">
                <a:solidFill>
                  <a:srgbClr val="002060"/>
                </a:solidFill>
              </a:rPr>
              <a:t>par le chef </a:t>
            </a:r>
            <a:r>
              <a:rPr lang="fr-FR" sz="1600" dirty="0" smtClean="0">
                <a:solidFill>
                  <a:srgbClr val="002060"/>
                </a:solidFill>
              </a:rPr>
              <a:t>d’établissement.</a:t>
            </a:r>
            <a:br>
              <a:rPr lang="fr-FR" sz="1600" dirty="0" smtClean="0">
                <a:solidFill>
                  <a:srgbClr val="002060"/>
                </a:solidFill>
              </a:rPr>
            </a:br>
            <a:r>
              <a:rPr lang="fr-FR" sz="1800" dirty="0" smtClean="0">
                <a:solidFill>
                  <a:srgbClr val="002060"/>
                </a:solidFill>
              </a:rPr>
              <a:t/>
            </a:r>
            <a:br>
              <a:rPr lang="fr-FR" sz="1800" dirty="0" smtClean="0">
                <a:solidFill>
                  <a:srgbClr val="002060"/>
                </a:solidFill>
              </a:rPr>
            </a:br>
            <a:r>
              <a:rPr lang="fr-FR" sz="1800" b="0" dirty="0" smtClean="0">
                <a:solidFill>
                  <a:schemeClr val="bg1"/>
                </a:solidFill>
              </a:rPr>
              <a:t>.</a:t>
            </a:r>
          </a:p>
          <a:p>
            <a:pPr marL="0" indent="0" defTabSz="1219170">
              <a:buNone/>
            </a:pPr>
            <a:endParaRPr lang="fr-FR" sz="2400" dirty="0">
              <a:solidFill>
                <a:srgbClr val="000000"/>
              </a:solidFill>
            </a:endParaRPr>
          </a:p>
        </p:txBody>
      </p:sp>
      <p:pic>
        <p:nvPicPr>
          <p:cNvPr id="8" name="Image 7"/>
          <p:cNvPicPr>
            <a:picLocks noChangeAspect="1"/>
          </p:cNvPicPr>
          <p:nvPr/>
        </p:nvPicPr>
        <p:blipFill>
          <a:blip r:embed="rId2"/>
          <a:stretch>
            <a:fillRect/>
          </a:stretch>
        </p:blipFill>
        <p:spPr>
          <a:xfrm>
            <a:off x="1043608" y="1844824"/>
            <a:ext cx="6802477" cy="4248000"/>
          </a:xfrm>
          <a:prstGeom prst="rect">
            <a:avLst/>
          </a:prstGeom>
        </p:spPr>
      </p:pic>
    </p:spTree>
    <p:extLst>
      <p:ext uri="{BB962C8B-B14F-4D97-AF65-F5344CB8AC3E}">
        <p14:creationId xmlns:p14="http://schemas.microsoft.com/office/powerpoint/2010/main" val="1741741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a:t>
            </a:r>
            <a:r>
              <a:rPr lang="fr-FR" sz="1600" b="1" u="sng" dirty="0" smtClean="0">
                <a:solidFill>
                  <a:srgbClr val="0070C0"/>
                </a:solidFill>
              </a:rPr>
              <a:t>services.</a:t>
            </a:r>
            <a:r>
              <a:rPr lang="fr-FR" b="1" dirty="0"/>
              <a:t> </a:t>
            </a:r>
          </a:p>
          <a:p>
            <a:endParaRPr lang="fr-FR" b="1" dirty="0"/>
          </a:p>
        </p:txBody>
      </p:sp>
      <p:pic>
        <p:nvPicPr>
          <p:cNvPr id="3" name="Image 2"/>
          <p:cNvPicPr>
            <a:picLocks noChangeAspect="1"/>
          </p:cNvPicPr>
          <p:nvPr/>
        </p:nvPicPr>
        <p:blipFill>
          <a:blip r:embed="rId2"/>
          <a:stretch>
            <a:fillRect/>
          </a:stretch>
        </p:blipFill>
        <p:spPr>
          <a:xfrm>
            <a:off x="260882" y="1700808"/>
            <a:ext cx="8158346" cy="4464000"/>
          </a:xfrm>
          <a:prstGeom prst="rect">
            <a:avLst/>
          </a:prstGeom>
        </p:spPr>
      </p:pic>
    </p:spTree>
    <p:extLst>
      <p:ext uri="{BB962C8B-B14F-4D97-AF65-F5344CB8AC3E}">
        <p14:creationId xmlns:p14="http://schemas.microsoft.com/office/powerpoint/2010/main" val="63226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a:t>
            </a:r>
            <a:r>
              <a:rPr lang="fr-FR" sz="2000" dirty="0">
                <a:solidFill>
                  <a:srgbClr val="005696"/>
                </a:solidFill>
              </a:rPr>
              <a:t>en ligne </a:t>
            </a:r>
            <a:r>
              <a:rPr lang="fr-FR" sz="2000" dirty="0" smtClean="0">
                <a:solidFill>
                  <a:srgbClr val="005696"/>
                </a:solidFill>
              </a:rPr>
              <a:t>Orientation</a:t>
            </a:r>
            <a:r>
              <a:rPr lang="fr-FR" sz="2000" dirty="0">
                <a:solidFill>
                  <a:srgbClr val="005696"/>
                </a:solidFill>
              </a:rPr>
              <a:t>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a:t>
            </a:r>
            <a:r>
              <a:rPr lang="fr-FR" sz="1600" b="1" dirty="0" smtClean="0">
                <a:solidFill>
                  <a:srgbClr val="002060"/>
                </a:solidFill>
              </a:rPr>
              <a:t>d’établissement.</a:t>
            </a:r>
            <a:endParaRPr lang="fr-FR" sz="1600" b="1" dirty="0">
              <a:solidFill>
                <a:srgbClr val="002060"/>
              </a:solidFill>
            </a:endParaRPr>
          </a:p>
        </p:txBody>
      </p:sp>
      <p:pic>
        <p:nvPicPr>
          <p:cNvPr id="8" name="Image 7"/>
          <p:cNvPicPr>
            <a:picLocks noChangeAspect="1"/>
          </p:cNvPicPr>
          <p:nvPr/>
        </p:nvPicPr>
        <p:blipFill>
          <a:blip r:embed="rId2"/>
          <a:stretch>
            <a:fillRect/>
          </a:stretch>
        </p:blipFill>
        <p:spPr>
          <a:xfrm>
            <a:off x="755576" y="1959353"/>
            <a:ext cx="7822224" cy="4320000"/>
          </a:xfrm>
          <a:prstGeom prst="rect">
            <a:avLst/>
          </a:prstGeom>
        </p:spPr>
      </p:pic>
    </p:spTree>
    <p:extLst>
      <p:ext uri="{BB962C8B-B14F-4D97-AF65-F5344CB8AC3E}">
        <p14:creationId xmlns:p14="http://schemas.microsoft.com/office/powerpoint/2010/main" val="621403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i="1" dirty="0" smtClean="0">
                <a:solidFill>
                  <a:schemeClr val="bg1"/>
                </a:solidFill>
              </a:rPr>
              <a:t> </a:t>
            </a:r>
            <a:r>
              <a:rPr lang="fr-FR" sz="3600" dirty="0" smtClean="0">
                <a:solidFill>
                  <a:schemeClr val="bg1"/>
                </a:solidFill>
              </a:rPr>
              <a:t>2</a:t>
            </a:r>
            <a:r>
              <a:rPr lang="fr-FR" sz="3600" dirty="0">
                <a:solidFill>
                  <a:schemeClr val="bg1"/>
                </a:solidFill>
              </a:rPr>
              <a:t>. Saisie des intentions d’orientation</a:t>
            </a:r>
          </a:p>
        </p:txBody>
      </p:sp>
    </p:spTree>
    <p:extLst>
      <p:ext uri="{BB962C8B-B14F-4D97-AF65-F5344CB8AC3E}">
        <p14:creationId xmlns:p14="http://schemas.microsoft.com/office/powerpoint/2010/main" val="4076668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172297" y="1105348"/>
            <a:ext cx="7642374" cy="4860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intentions d’orientation</a:t>
            </a:r>
            <a:r>
              <a:rPr lang="fr-FR" sz="2000" dirty="0">
                <a:solidFill>
                  <a:srgbClr val="005696"/>
                </a:solidFill>
              </a:rPr>
              <a:t> </a:t>
            </a:r>
          </a:p>
          <a:p>
            <a:pPr marL="0" indent="0">
              <a:buNone/>
            </a:pPr>
            <a:endParaRPr lang="fr-FR" sz="2000" dirty="0"/>
          </a:p>
        </p:txBody>
      </p:sp>
      <p:sp>
        <p:nvSpPr>
          <p:cNvPr id="8" name="Rectangle 7"/>
          <p:cNvSpPr/>
          <p:nvPr/>
        </p:nvSpPr>
        <p:spPr>
          <a:xfrm>
            <a:off x="166298" y="3717032"/>
            <a:ext cx="2736304" cy="1512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Présentation </a:t>
            </a:r>
            <a:r>
              <a:rPr lang="fr-FR" sz="1600" b="1" dirty="0">
                <a:solidFill>
                  <a:srgbClr val="002060"/>
                </a:solidFill>
              </a:rPr>
              <a:t>de chaque phase </a:t>
            </a:r>
            <a:r>
              <a:rPr lang="fr-FR" sz="1600" b="1" dirty="0" smtClean="0">
                <a:solidFill>
                  <a:srgbClr val="002060"/>
                </a:solidFill>
              </a:rPr>
              <a:t>pour repérer les différentes étapes.</a:t>
            </a:r>
            <a:endParaRPr lang="fr-FR" sz="1600" b="1" dirty="0">
              <a:solidFill>
                <a:srgbClr val="002060"/>
              </a:solidFill>
            </a:endParaRPr>
          </a:p>
        </p:txBody>
      </p:sp>
    </p:spTree>
    <p:extLst>
      <p:ext uri="{BB962C8B-B14F-4D97-AF65-F5344CB8AC3E}">
        <p14:creationId xmlns:p14="http://schemas.microsoft.com/office/powerpoint/2010/main" val="2823248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intentions d’orientation</a:t>
            </a:r>
            <a:r>
              <a:rPr lang="fr-FR" sz="2000" dirty="0"/>
              <a:t> </a:t>
            </a:r>
          </a:p>
          <a:p>
            <a:pPr marL="0" indent="0">
              <a:buNone/>
            </a:pPr>
            <a:endParaRPr lang="fr-FR" sz="2000" dirty="0"/>
          </a:p>
        </p:txBody>
      </p:sp>
      <p:sp>
        <p:nvSpPr>
          <p:cNvPr id="8" name="Rectangle 7"/>
          <p:cNvSpPr/>
          <p:nvPr/>
        </p:nvSpPr>
        <p:spPr>
          <a:xfrm>
            <a:off x="350128" y="83254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smtClean="0">
              <a:solidFill>
                <a:schemeClr val="bg1"/>
              </a:solidFill>
            </a:endParaRPr>
          </a:p>
          <a:p>
            <a:pPr algn="just"/>
            <a:r>
              <a:rPr lang="fr-FR" sz="1600" b="1" dirty="0" smtClean="0">
                <a:solidFill>
                  <a:srgbClr val="002060"/>
                </a:solidFill>
              </a:rPr>
              <a:t>Le </a:t>
            </a:r>
            <a:r>
              <a:rPr lang="fr-FR" sz="1600" b="1" dirty="0">
                <a:solidFill>
                  <a:srgbClr val="002060"/>
                </a:solidFill>
              </a:rPr>
              <a:t>bouton « + Ajouter une intention » ouvre une pop-up qui permet la sélection d’une voie d’orientation, les intentions doivent être validées pour être </a:t>
            </a:r>
            <a:r>
              <a:rPr lang="fr-FR" sz="1600" b="1" dirty="0" smtClean="0">
                <a:solidFill>
                  <a:srgbClr val="002060"/>
                </a:solidFill>
              </a:rPr>
              <a:t>enregistrées.</a:t>
            </a:r>
            <a:endParaRPr lang="fr-FR" sz="1600" b="1" dirty="0">
              <a:solidFill>
                <a:srgbClr val="002060"/>
              </a:solidFill>
            </a:endParaRPr>
          </a:p>
          <a:p>
            <a:endParaRPr lang="fr-FR" b="1" dirty="0">
              <a:solidFill>
                <a:schemeClr val="bg1"/>
              </a:solidFill>
            </a:endParaRPr>
          </a:p>
        </p:txBody>
      </p:sp>
      <p:pic>
        <p:nvPicPr>
          <p:cNvPr id="2" name="Image 1"/>
          <p:cNvPicPr>
            <a:picLocks noChangeAspect="1"/>
          </p:cNvPicPr>
          <p:nvPr/>
        </p:nvPicPr>
        <p:blipFill>
          <a:blip r:embed="rId2"/>
          <a:stretch>
            <a:fillRect/>
          </a:stretch>
        </p:blipFill>
        <p:spPr>
          <a:xfrm>
            <a:off x="313516" y="2152837"/>
            <a:ext cx="8371390" cy="4140000"/>
          </a:xfrm>
          <a:prstGeom prst="rect">
            <a:avLst/>
          </a:prstGeom>
        </p:spPr>
      </p:pic>
    </p:spTree>
    <p:extLst>
      <p:ext uri="{BB962C8B-B14F-4D97-AF65-F5344CB8AC3E}">
        <p14:creationId xmlns:p14="http://schemas.microsoft.com/office/powerpoint/2010/main" val="3342848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476</TotalTime>
  <Words>407</Words>
  <Application>Microsoft Office PowerPoint</Application>
  <PresentationFormat>Affichage à l'écran (4:3)</PresentationFormat>
  <Paragraphs>94</Paragraphs>
  <Slides>15</Slides>
  <Notes>0</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15</vt:i4>
      </vt:variant>
    </vt:vector>
  </HeadingPairs>
  <TitlesOfParts>
    <vt:vector size="17" baseType="lpstr">
      <vt:lpstr>Arial</vt:lpstr>
      <vt:lpstr>MINISTÈRIEL</vt:lpstr>
      <vt:lpstr>Présentation PowerPoint</vt:lpstr>
      <vt:lpstr>Présentation PowerPoint</vt:lpstr>
      <vt:lpstr> Le compte d’un représentant légal permet de saisir les intentions d’orientation et d’accuser réception de l’avis donné par le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Présentation PowerPoint</vt:lpstr>
      <vt:lpstr>Présentation PowerPoint</vt:lpstr>
      <vt:lpstr> 2. Saisie des intentions d’orientation</vt:lpstr>
      <vt:lpstr>Présentation PowerPoint</vt:lpstr>
      <vt:lpstr>Présentation PowerPoint</vt:lpstr>
      <vt:lpstr>Présentation PowerPoint</vt:lpstr>
      <vt:lpstr> 3.Validation des intentions d’orientation</vt:lpstr>
      <vt:lpstr>Présentation PowerPoint</vt:lpstr>
      <vt:lpstr>Présentation PowerPoint</vt:lpstr>
      <vt:lpstr> 4. Consultation et accusé de réception   de l’avis provisoire du conseil de classe </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Sandrine EXCOFFON</cp:lastModifiedBy>
  <cp:revision>59</cp:revision>
  <dcterms:created xsi:type="dcterms:W3CDTF">2020-03-05T15:21:24Z</dcterms:created>
  <dcterms:modified xsi:type="dcterms:W3CDTF">2022-11-15T12:04:58Z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