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70" r:id="rId11"/>
    <p:sldId id="273" r:id="rId12"/>
    <p:sldId id="274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EB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835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35E4F3-43C2-D7D2-6B78-0A8835C695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5E6B865-9186-9655-FE8A-43343AB025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A91B228-909C-446C-29D3-3C2D7FAA1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4B2-478F-439C-821A-4864D5B45ECA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B3A24F1-69B7-1452-3939-B178990DB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BD08FE6-1E10-293D-631A-A104AFD49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49169-3DB4-4F26-9540-E5A86323D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0832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ECABB0-7167-60E3-ECAA-289DF32DC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7E13E1A-6947-6634-9C0E-FCE6CCC290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4040872-CBF1-04EA-D656-6D33990E4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4B2-478F-439C-821A-4864D5B45ECA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A94FABB-EE2C-8A73-6C81-929F4597B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BF9FDBC-D00E-CC06-279E-A0E5620D5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49169-3DB4-4F26-9540-E5A86323D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6308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5CE3E92-8EDD-53C4-B5B9-435375BE24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1EDE9DD-E718-23B7-E89B-CFCF18D31B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8F2C41-45A4-BC87-4965-677232A5A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4B2-478F-439C-821A-4864D5B45ECA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FA42619-5730-F948-72FB-6BEE23AAA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184584-A35D-ABE0-63FE-B1C802193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49169-3DB4-4F26-9540-E5A86323D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0073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C2E5A8-9D08-C3C3-5117-C268012E6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6BCB7CE-4566-033F-8D80-CF6467995C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CC53715-D765-8734-AA4A-973E4B97E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4B2-478F-439C-821A-4864D5B45ECA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50264F-77C5-8C64-6DE6-48136F52F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36EAED-E459-5221-7C0C-4334F4B3E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49169-3DB4-4F26-9540-E5A86323D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1474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6FA2A9-5CA4-79E0-3126-E8B4DD723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18B6C05-5430-D44C-343F-1BB190CC6F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2B8D360-B2D0-EB53-EF6B-386BA83F9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4B2-478F-439C-821A-4864D5B45ECA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862BA03-49D0-D99C-CF5F-31D0D8537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3F13E7-AFD0-79ED-409A-4329222E5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49169-3DB4-4F26-9540-E5A86323D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7529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A2183C-3148-95CD-F708-94CA83B45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3DF761E-7C13-9A53-D52F-76EE38371A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C5612C9-FCAF-D346-A13E-A937F34422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FB4BAD0-04BB-EFCC-7097-810BB7B3C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4B2-478F-439C-821A-4864D5B45ECA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515C7E6-D869-0AD1-5375-BB0025EC4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BC80889-F6E3-7679-2296-4E4CF87EB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49169-3DB4-4F26-9540-E5A86323D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5838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9E93BF-1970-C79D-90B4-ABA71E907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6F7C528-B659-4EF5-ABDC-0A52E03F72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8FB63C0-47C6-D893-5F86-3A4DC6CD5A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BC93586-6D99-60CD-CD44-475EEF1F49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D4A1F1E-7613-B1F1-850C-9C3B67BA23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48FE48-1A8A-9336-8B85-E5005BCC5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4B2-478F-439C-821A-4864D5B45ECA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972EA5D-974A-9E5B-18A1-6F063DF64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43DB9CB-42FA-C36B-43EF-EFF9D8EBE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49169-3DB4-4F26-9540-E5A86323D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1467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FF3CCD-D2AF-67B5-75E8-3F84D0131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FB2E5B6-696F-15CB-92C8-52C5B0024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4B2-478F-439C-821A-4864D5B45ECA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48C7E8E-C653-500C-4DDA-6ED68344B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FE0DE13-F909-84FE-5033-19CB37C81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49169-3DB4-4F26-9540-E5A86323D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5344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F1C2AF4-99D5-2120-E448-740149C7B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4B2-478F-439C-821A-4864D5B45ECA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CE5EE26-800A-4E54-0940-B2E335EA5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8394F2D-03AB-B691-A062-0058A6AC8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49169-3DB4-4F26-9540-E5A86323D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8192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B5E6C7-46F7-2427-D7F6-CAE01504A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275B4DB-1BA7-929C-9572-4A7825A1B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EA7A237-E459-D175-43FD-8BDF703EE8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8085944-83A8-7A7E-F6B0-CC01D2361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4B2-478F-439C-821A-4864D5B45ECA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998117C-8E50-4E31-BDEA-11A171AB4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16EE1E0-C41E-E2D3-202E-4804BB7BE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49169-3DB4-4F26-9540-E5A86323D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704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F76F4B-A872-44BF-4EEA-BC9883FCF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C430C53-8965-A2C9-D7B4-522306A895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B897668-D423-7109-C7AD-96BF378540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F56C73-44D8-0744-280A-59751A0D6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4B2-478F-439C-821A-4864D5B45ECA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66E1D58-8375-1EF7-6592-3F1C3A098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EB3701F-76FC-3D3F-134C-6DD225F98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49169-3DB4-4F26-9540-E5A86323D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3949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6F2982C-F3D6-4F10-2523-D32B41E6D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A7D1A47-A774-2F0A-F0D9-EDD97D3609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ABA236D-4290-7A81-6A68-B641FA8F70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BD4B2-478F-439C-821A-4864D5B45ECA}" type="datetimeFigureOut">
              <a:rPr lang="fr-FR" smtClean="0"/>
              <a:t>06/10/2025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1ADE9C0-AAFB-0880-B00D-DD0F6C5D2A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F83FB0D-6B85-1718-653E-5C782F528F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49169-3DB4-4F26-9540-E5A86323D8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048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5A5F91F0-2ED2-2EF2-E3F4-E7D4427B81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4431" y="5156763"/>
            <a:ext cx="9753599" cy="165576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32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Pourquoi certains enfants ont </a:t>
            </a:r>
          </a:p>
          <a:p>
            <a:pPr>
              <a:lnSpc>
                <a:spcPct val="150000"/>
              </a:lnSpc>
            </a:pPr>
            <a:r>
              <a:rPr lang="fr-FR" sz="32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la </a:t>
            </a:r>
            <a:r>
              <a:rPr lang="fr-FR" sz="3200" b="1" dirty="0" err="1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MUCOViSCiDOSE</a:t>
            </a:r>
            <a:r>
              <a:rPr lang="fr-FR" sz="32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 ?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E5AEC1E-3689-0F63-101D-FA73F73D3C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99" y="167440"/>
            <a:ext cx="1370665" cy="165576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FF691C2-A155-7047-D626-28C850E0B6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7024" y="45476"/>
            <a:ext cx="4541134" cy="479192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11A731C-30A7-D9C3-9B94-6E8E7BD318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7572" y="0"/>
            <a:ext cx="4048428" cy="4884516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3CACBE96-6178-0BAB-F8A0-78B29D0228B8}"/>
              </a:ext>
            </a:extLst>
          </p:cNvPr>
          <p:cNvSpPr txBox="1"/>
          <p:nvPr/>
        </p:nvSpPr>
        <p:spPr>
          <a:xfrm>
            <a:off x="0" y="2810262"/>
            <a:ext cx="19665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latin typeface="Verdana" panose="020B0604030504040204" pitchFamily="34" charset="0"/>
                <a:ea typeface="Verdana" panose="020B0604030504040204" pitchFamily="34" charset="0"/>
              </a:rPr>
              <a:t>NINON</a:t>
            </a:r>
          </a:p>
          <a:p>
            <a:pPr algn="ctr"/>
            <a:r>
              <a:rPr lang="fr-FR" sz="3200" b="1" dirty="0">
                <a:latin typeface="Verdana" panose="020B0604030504040204" pitchFamily="34" charset="0"/>
                <a:ea typeface="Verdana" panose="020B0604030504040204" pitchFamily="34" charset="0"/>
              </a:rPr>
              <a:t>5 ans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4F044CE-89CC-FABC-B683-76568DA29CC5}"/>
              </a:ext>
            </a:extLst>
          </p:cNvPr>
          <p:cNvSpPr txBox="1"/>
          <p:nvPr/>
        </p:nvSpPr>
        <p:spPr>
          <a:xfrm>
            <a:off x="10444223" y="2743708"/>
            <a:ext cx="19665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latin typeface="Verdana" panose="020B0604030504040204" pitchFamily="34" charset="0"/>
                <a:ea typeface="Verdana" panose="020B0604030504040204" pitchFamily="34" charset="0"/>
              </a:rPr>
              <a:t>SASHA</a:t>
            </a:r>
          </a:p>
          <a:p>
            <a:pPr algn="ctr"/>
            <a:r>
              <a:rPr lang="fr-FR" sz="3200" b="1" dirty="0">
                <a:latin typeface="Verdana" panose="020B0604030504040204" pitchFamily="34" charset="0"/>
                <a:ea typeface="Verdana" panose="020B0604030504040204" pitchFamily="34" charset="0"/>
              </a:rPr>
              <a:t>9 ans</a:t>
            </a:r>
          </a:p>
        </p:txBody>
      </p:sp>
    </p:spTree>
    <p:extLst>
      <p:ext uri="{BB962C8B-B14F-4D97-AF65-F5344CB8AC3E}">
        <p14:creationId xmlns:p14="http://schemas.microsoft.com/office/powerpoint/2010/main" val="3902600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9B76CF-9D85-906D-36AF-60351B171F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B44D6699-B884-FA88-79D3-7129FC8DE9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9530" y="278295"/>
            <a:ext cx="10813774" cy="5784574"/>
          </a:xfrm>
        </p:spPr>
        <p:txBody>
          <a:bodyPr>
            <a:normAutofit fontScale="85000" lnSpcReduction="20000"/>
          </a:bodyPr>
          <a:lstStyle/>
          <a:p>
            <a:r>
              <a:rPr lang="fr-FR" b="1" dirty="0"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Nous pouvons tous aider !</a:t>
            </a:r>
          </a:p>
          <a:p>
            <a:endParaRPr lang="fr-FR" b="1" dirty="0"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>
              <a:lnSpc>
                <a:spcPct val="150000"/>
              </a:lnSpc>
            </a:pPr>
            <a:endParaRPr lang="fr-FR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</a:rPr>
              <a:t>-             Si tu connais un enfant malade, tu peux </a:t>
            </a:r>
          </a:p>
          <a:p>
            <a:pPr algn="l">
              <a:lnSpc>
                <a:spcPct val="150000"/>
              </a:lnSpc>
            </a:pP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</a:rPr>
              <a:t>              </a:t>
            </a:r>
            <a:r>
              <a:rPr lang="fr-FR" b="1" dirty="0"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   jouer avec lui (avec elle)</a:t>
            </a: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</a:rPr>
              <a:t>, l’aider s’il est fatigué</a:t>
            </a:r>
          </a:p>
          <a:p>
            <a:pPr algn="l">
              <a:lnSpc>
                <a:spcPct val="150000"/>
              </a:lnSpc>
            </a:pPr>
            <a:endParaRPr lang="fr-FR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</a:rPr>
              <a:t>- Tu peux faire </a:t>
            </a:r>
            <a:r>
              <a:rPr lang="fr-FR" b="1" dirty="0"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connaître cette maladie </a:t>
            </a: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</a:rPr>
              <a:t>autour de toi </a:t>
            </a:r>
          </a:p>
          <a:p>
            <a:pPr algn="l">
              <a:lnSpc>
                <a:spcPct val="150000"/>
              </a:lnSpc>
            </a:pP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</a:rPr>
              <a:t>   (ta famille, tes amis, tes amies)</a:t>
            </a:r>
          </a:p>
          <a:p>
            <a:pPr marL="342900" indent="-342900" algn="l">
              <a:lnSpc>
                <a:spcPct val="150000"/>
              </a:lnSpc>
              <a:buFontTx/>
              <a:buChar char="-"/>
            </a:pPr>
            <a:endParaRPr lang="fr-FR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</a:rPr>
              <a:t>- A l’occasion du cross du Collège, Tu peux faire un don à l’association « Vaincre La Mucoviscidose » qui collecte de l’argent pour </a:t>
            </a:r>
            <a:r>
              <a:rPr lang="fr-FR" b="1" dirty="0"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aider les malades et la recherche.</a:t>
            </a:r>
            <a:endParaRPr lang="fr-FR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/>
            <a:endParaRPr lang="fr-FR" b="1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97B176E-397C-DA6F-8524-1227E89D95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74" y="87927"/>
            <a:ext cx="1370665" cy="165576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A6C4DA6-EEDB-FDF8-FFEE-41410FE0E9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69773"/>
            <a:ext cx="1828800" cy="24003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B67D7C3-E386-8ADE-201C-CF8C2D04C0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5445" y="2293775"/>
            <a:ext cx="1738257" cy="224744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812F965-0445-8DE3-21D8-9A0BC2B58A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6554" y="179225"/>
            <a:ext cx="1076325" cy="211455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1458776-6F63-44F5-32F2-3C15F4B872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63786" y="-8413"/>
            <a:ext cx="1982440" cy="2302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05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5A5F91F0-2ED2-2EF2-E3F4-E7D4427B81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606287" y="1492009"/>
            <a:ext cx="12192000" cy="1655762"/>
          </a:xfrm>
        </p:spPr>
        <p:txBody>
          <a:bodyPr>
            <a:normAutofit/>
          </a:bodyPr>
          <a:lstStyle/>
          <a:p>
            <a:r>
              <a:rPr lang="fr-FR" sz="32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QUIZ ?</a:t>
            </a:r>
          </a:p>
          <a:p>
            <a:endParaRPr lang="fr-FR" sz="3200" b="1" dirty="0">
              <a:highlight>
                <a:srgbClr val="00FFFF"/>
              </a:highligh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E5AEC1E-3689-0F63-101D-FA73F73D3C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99" y="167440"/>
            <a:ext cx="1370665" cy="165576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8243705-FC9C-750A-11CC-A873E0EAA3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3252" y="0"/>
            <a:ext cx="3309933" cy="64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124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5A5F91F0-2ED2-2EF2-E3F4-E7D4427B81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2319890"/>
            <a:ext cx="12192000" cy="1655762"/>
          </a:xfrm>
        </p:spPr>
        <p:txBody>
          <a:bodyPr>
            <a:normAutofit/>
          </a:bodyPr>
          <a:lstStyle/>
          <a:p>
            <a:r>
              <a:rPr lang="fr-FR" sz="3200" b="1" dirty="0"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MERCI de votre attention !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E5AEC1E-3689-0F63-101D-FA73F73D3C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99" y="167440"/>
            <a:ext cx="1370665" cy="165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027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953E89-D9C0-320D-9B80-8E89CFB7FE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8BCFD23F-6BAF-0AC4-B594-9C844126A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6440" y="397565"/>
            <a:ext cx="10675560" cy="5784574"/>
          </a:xfrm>
        </p:spPr>
        <p:txBody>
          <a:bodyPr>
            <a:normAutofit fontScale="62500" lnSpcReduction="20000"/>
          </a:bodyPr>
          <a:lstStyle/>
          <a:p>
            <a:r>
              <a:rPr lang="fr-FR" sz="2900" b="1" dirty="0"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LA </a:t>
            </a:r>
            <a:r>
              <a:rPr lang="fr-FR" sz="2900" b="1" dirty="0" err="1"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MUCOViSCiDOSE</a:t>
            </a:r>
            <a:endParaRPr lang="fr-FR" sz="2900" b="1" dirty="0"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fr-FR" sz="29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fr-FR" sz="2900" b="1" dirty="0">
                <a:latin typeface="Verdana" panose="020B0604030504040204" pitchFamily="34" charset="0"/>
                <a:ea typeface="Verdana" panose="020B0604030504040204" pitchFamily="34" charset="0"/>
              </a:rPr>
              <a:t>- On ne la transmet pas à une autre personne en la touchant, en lui parlant…</a:t>
            </a:r>
          </a:p>
          <a:p>
            <a:pPr algn="l">
              <a:lnSpc>
                <a:spcPct val="150000"/>
              </a:lnSpc>
            </a:pPr>
            <a:r>
              <a:rPr lang="fr-FR" sz="2900" b="1" dirty="0">
                <a:latin typeface="Verdana" panose="020B0604030504040204" pitchFamily="34" charset="0"/>
                <a:ea typeface="Verdana" panose="020B0604030504040204" pitchFamily="34" charset="0"/>
              </a:rPr>
              <a:t>- Ce n’est pas une maladie due à des « microbes »</a:t>
            </a:r>
          </a:p>
          <a:p>
            <a:pPr algn="l">
              <a:lnSpc>
                <a:spcPct val="150000"/>
              </a:lnSpc>
            </a:pPr>
            <a:r>
              <a:rPr lang="fr-FR" sz="2900" b="1" dirty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	</a:t>
            </a:r>
          </a:p>
          <a:p>
            <a:pPr algn="l">
              <a:lnSpc>
                <a:spcPct val="150000"/>
              </a:lnSpc>
            </a:pPr>
            <a:r>
              <a:rPr lang="fr-FR" sz="2900" b="1" dirty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fr-FR" sz="29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Ce n’est pas une MALADIE CONTAGIEUSE </a:t>
            </a:r>
          </a:p>
          <a:p>
            <a:pPr algn="l">
              <a:lnSpc>
                <a:spcPct val="150000"/>
              </a:lnSpc>
            </a:pPr>
            <a:endParaRPr lang="fr-FR" sz="2900" b="1" dirty="0">
              <a:highlight>
                <a:srgbClr val="00FFFF"/>
              </a:highligh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>
              <a:lnSpc>
                <a:spcPct val="150000"/>
              </a:lnSpc>
            </a:pPr>
            <a:endParaRPr lang="fr-FR" sz="2900" b="1" dirty="0">
              <a:highlight>
                <a:srgbClr val="00FFFF"/>
              </a:highligh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 algn="l">
              <a:lnSpc>
                <a:spcPct val="150000"/>
              </a:lnSpc>
              <a:buFontTx/>
              <a:buChar char="-"/>
            </a:pPr>
            <a:r>
              <a:rPr lang="fr-FR" sz="2900" b="1" dirty="0">
                <a:latin typeface="Verdana" panose="020B0604030504040204" pitchFamily="34" charset="0"/>
                <a:ea typeface="Verdana" panose="020B0604030504040204" pitchFamily="34" charset="0"/>
              </a:rPr>
              <a:t>C’est une maladie que l’on a dans son corps </a:t>
            </a:r>
            <a:r>
              <a:rPr lang="fr-FR" sz="2900" b="1" dirty="0"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dès la naissance </a:t>
            </a:r>
          </a:p>
          <a:p>
            <a:pPr algn="l">
              <a:lnSpc>
                <a:spcPct val="150000"/>
              </a:lnSpc>
            </a:pPr>
            <a:r>
              <a:rPr lang="fr-FR" sz="2900" b="1" dirty="0">
                <a:latin typeface="Verdana" panose="020B0604030504040204" pitchFamily="34" charset="0"/>
                <a:ea typeface="Verdana" panose="020B0604030504040204" pitchFamily="34" charset="0"/>
              </a:rPr>
              <a:t>et pour </a:t>
            </a:r>
            <a:r>
              <a:rPr lang="fr-FR" sz="2900" b="1" dirty="0"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toute la vie. </a:t>
            </a:r>
          </a:p>
          <a:p>
            <a:pPr marL="342900" indent="-342900" algn="l">
              <a:lnSpc>
                <a:spcPct val="150000"/>
              </a:lnSpc>
              <a:buFontTx/>
              <a:buChar char="-"/>
            </a:pPr>
            <a:r>
              <a:rPr lang="fr-FR" sz="2900" b="1" dirty="0">
                <a:latin typeface="Verdana" panose="020B0604030504040204" pitchFamily="34" charset="0"/>
                <a:ea typeface="Verdana" panose="020B0604030504040204" pitchFamily="34" charset="0"/>
              </a:rPr>
              <a:t>Elle est transmise par les parents </a:t>
            </a:r>
          </a:p>
          <a:p>
            <a:pPr algn="l">
              <a:lnSpc>
                <a:spcPct val="150000"/>
              </a:lnSpc>
            </a:pPr>
            <a:r>
              <a:rPr lang="fr-FR" sz="2900" b="1" dirty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fr-FR" sz="2900" b="1" dirty="0">
                <a:latin typeface="Verdana" panose="020B0604030504040204" pitchFamily="34" charset="0"/>
                <a:ea typeface="Verdana" panose="020B0604030504040204" pitchFamily="34" charset="0"/>
              </a:rPr>
              <a:t> Cela s’appelle </a:t>
            </a:r>
            <a:r>
              <a:rPr lang="fr-FR" sz="29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une MALADIE GENETIQUE </a:t>
            </a:r>
            <a:r>
              <a:rPr lang="fr-FR" sz="2900" b="1" dirty="0">
                <a:latin typeface="Verdana" panose="020B0604030504040204" pitchFamily="34" charset="0"/>
                <a:ea typeface="Verdana" panose="020B0604030504040204" pitchFamily="34" charset="0"/>
              </a:rPr>
              <a:t>(7800 patients en France)</a:t>
            </a:r>
          </a:p>
          <a:p>
            <a:endParaRPr lang="fr-FR" b="1" dirty="0">
              <a:highlight>
                <a:srgbClr val="FFFF00"/>
              </a:highlight>
            </a:endParaRPr>
          </a:p>
          <a:p>
            <a:pPr algn="l"/>
            <a:endParaRPr lang="fr-FR" b="1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A768365-D560-E879-06FD-D31E4F58B2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74" y="87927"/>
            <a:ext cx="1370665" cy="165576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4447EA0-B099-4B05-144E-2077985C3E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2982" y="1933051"/>
            <a:ext cx="4359018" cy="1806097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367D26E2-D880-E8EF-DEE4-3DCB46D59B18}"/>
              </a:ext>
            </a:extLst>
          </p:cNvPr>
          <p:cNvCxnSpPr>
            <a:cxnSpLocks/>
          </p:cNvCxnSpPr>
          <p:nvPr/>
        </p:nvCxnSpPr>
        <p:spPr>
          <a:xfrm>
            <a:off x="7832982" y="1933051"/>
            <a:ext cx="4261608" cy="180609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4A26F67-7BAD-EC12-EC26-2FCE28C2466B}"/>
              </a:ext>
            </a:extLst>
          </p:cNvPr>
          <p:cNvCxnSpPr>
            <a:cxnSpLocks/>
          </p:cNvCxnSpPr>
          <p:nvPr/>
        </p:nvCxnSpPr>
        <p:spPr>
          <a:xfrm flipV="1">
            <a:off x="7832982" y="2017336"/>
            <a:ext cx="4261608" cy="172181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9479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5A5F91F0-2ED2-2EF2-E3F4-E7D4427B81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12571" y="650551"/>
            <a:ext cx="10154682" cy="1655762"/>
          </a:xfrm>
        </p:spPr>
        <p:txBody>
          <a:bodyPr>
            <a:normAutofit/>
          </a:bodyPr>
          <a:lstStyle/>
          <a:p>
            <a:r>
              <a:rPr lang="fr-FR" sz="28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Comment se manifeste la maladie dans le corps ?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E5AEC1E-3689-0F63-101D-FA73F73D3C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99" y="167440"/>
            <a:ext cx="1370665" cy="1655762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B0FBDA9-24BC-C840-EBC3-58BB0CB39C51}"/>
              </a:ext>
            </a:extLst>
          </p:cNvPr>
          <p:cNvSpPr txBox="1"/>
          <p:nvPr/>
        </p:nvSpPr>
        <p:spPr>
          <a:xfrm>
            <a:off x="4225890" y="1389215"/>
            <a:ext cx="6568006" cy="1477328"/>
          </a:xfrm>
          <a:prstGeom prst="rect">
            <a:avLst/>
          </a:prstGeom>
          <a:solidFill>
            <a:srgbClr val="7CEB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MUCOVISCIDOSE</a:t>
            </a:r>
          </a:p>
          <a:p>
            <a:pPr algn="ctr"/>
            <a:r>
              <a:rPr lang="fr-FR" b="1" dirty="0"/>
              <a:t>« MUSCUS + VISQUEUX »</a:t>
            </a:r>
          </a:p>
          <a:p>
            <a:endParaRPr lang="fr-FR" b="1" dirty="0"/>
          </a:p>
          <a:p>
            <a:pPr algn="ctr"/>
            <a:r>
              <a:rPr lang="fr-FR" b="1" dirty="0"/>
              <a:t>Le MUCUS …c’est QUOI ?</a:t>
            </a:r>
          </a:p>
          <a:p>
            <a:pPr algn="ctr"/>
            <a:r>
              <a:rPr lang="fr-FR" b="1" dirty="0"/>
              <a:t>C’est « Comme des glaires qui bouchent les tuyaux des organes »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4C229B5-D199-1C75-4E85-9080A25C7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0112" y="3991456"/>
            <a:ext cx="4333461" cy="2817642"/>
          </a:xfrm>
          <a:prstGeom prst="rect">
            <a:avLst/>
          </a:prstGeom>
        </p:spPr>
      </p:pic>
      <p:sp>
        <p:nvSpPr>
          <p:cNvPr id="11" name="Flèche : droite 10">
            <a:extLst>
              <a:ext uri="{FF2B5EF4-FFF2-40B4-BE49-F238E27FC236}">
                <a16:creationId xmlns:a16="http://schemas.microsoft.com/office/drawing/2014/main" id="{BE0C7EF6-CA8E-2ECA-6F71-67AAAA954546}"/>
              </a:ext>
            </a:extLst>
          </p:cNvPr>
          <p:cNvSpPr/>
          <p:nvPr/>
        </p:nvSpPr>
        <p:spPr>
          <a:xfrm rot="5400000">
            <a:off x="8042648" y="3260186"/>
            <a:ext cx="903227" cy="337627"/>
          </a:xfrm>
          <a:prstGeom prst="rightArrow">
            <a:avLst>
              <a:gd name="adj1" fmla="val 50000"/>
              <a:gd name="adj2" fmla="val 29393"/>
            </a:avLst>
          </a:prstGeom>
          <a:solidFill>
            <a:srgbClr val="7CEB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5572EA29-EC78-154E-F445-EA163B81A5A2}"/>
              </a:ext>
            </a:extLst>
          </p:cNvPr>
          <p:cNvCxnSpPr>
            <a:cxnSpLocks/>
          </p:cNvCxnSpPr>
          <p:nvPr/>
        </p:nvCxnSpPr>
        <p:spPr>
          <a:xfrm flipH="1">
            <a:off x="5883965" y="4820478"/>
            <a:ext cx="1958009" cy="10928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50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953E89-D9C0-320D-9B80-8E89CFB7FE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A768365-D560-E879-06FD-D31E4F58B2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74" y="87927"/>
            <a:ext cx="1370665" cy="165576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01EB6A4-2869-D2A6-9F9E-4F6E8ED0A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0843" y="41868"/>
            <a:ext cx="2653748" cy="6816132"/>
          </a:xfrm>
          <a:prstGeom prst="rect">
            <a:avLst/>
          </a:prstGeom>
        </p:spPr>
      </p:pic>
      <p:sp>
        <p:nvSpPr>
          <p:cNvPr id="5" name="Sous-titre 2">
            <a:extLst>
              <a:ext uri="{FF2B5EF4-FFF2-40B4-BE49-F238E27FC236}">
                <a16:creationId xmlns:a16="http://schemas.microsoft.com/office/drawing/2014/main" id="{90319290-FBAC-3F94-C2F2-52DB8A6A13B6}"/>
              </a:ext>
            </a:extLst>
          </p:cNvPr>
          <p:cNvSpPr txBox="1">
            <a:spLocks/>
          </p:cNvSpPr>
          <p:nvPr/>
        </p:nvSpPr>
        <p:spPr>
          <a:xfrm>
            <a:off x="7583556" y="1743689"/>
            <a:ext cx="3906078" cy="8334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2200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4A2A5BC-E002-4FB0-55A6-D628879F6159}"/>
              </a:ext>
            </a:extLst>
          </p:cNvPr>
          <p:cNvSpPr/>
          <p:nvPr/>
        </p:nvSpPr>
        <p:spPr>
          <a:xfrm>
            <a:off x="-1669774" y="1401417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A22EA36-57AF-887B-DC32-B20811877A9F}"/>
              </a:ext>
            </a:extLst>
          </p:cNvPr>
          <p:cNvSpPr txBox="1"/>
          <p:nvPr/>
        </p:nvSpPr>
        <p:spPr>
          <a:xfrm>
            <a:off x="7406308" y="1828954"/>
            <a:ext cx="390607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/>
              <a:t>Le MUCUS bouche en partie le </a:t>
            </a:r>
            <a:r>
              <a:rPr lang="fr-FR" b="1" dirty="0">
                <a:highlight>
                  <a:srgbClr val="FFFF00"/>
                </a:highlight>
              </a:rPr>
              <a:t>pancréas</a:t>
            </a:r>
            <a:r>
              <a:rPr lang="fr-FR" b="1" dirty="0"/>
              <a:t> qui est utile à la </a:t>
            </a:r>
            <a:r>
              <a:rPr lang="fr-FR" b="1" dirty="0">
                <a:highlight>
                  <a:srgbClr val="00FFFF"/>
                </a:highlight>
              </a:rPr>
              <a:t>digestion</a:t>
            </a:r>
            <a:r>
              <a:rPr lang="fr-FR" b="1" dirty="0"/>
              <a:t> des aliments</a:t>
            </a:r>
            <a:endParaRPr lang="fr-FR" b="1" dirty="0">
              <a:highlight>
                <a:srgbClr val="00FFFF"/>
              </a:highlight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3B810CD-924B-CC50-96D8-DA791434E889}"/>
              </a:ext>
            </a:extLst>
          </p:cNvPr>
          <p:cNvSpPr txBox="1"/>
          <p:nvPr/>
        </p:nvSpPr>
        <p:spPr>
          <a:xfrm>
            <a:off x="7398025" y="896538"/>
            <a:ext cx="390607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/>
              <a:t>Le MUCUS provoque une </a:t>
            </a:r>
            <a:r>
              <a:rPr lang="fr-FR" b="1" dirty="0">
                <a:highlight>
                  <a:srgbClr val="FFFF00"/>
                </a:highlight>
              </a:rPr>
              <a:t>peau </a:t>
            </a:r>
            <a:r>
              <a:rPr lang="fr-FR" b="1" dirty="0"/>
              <a:t>très salée, et donc une </a:t>
            </a:r>
            <a:r>
              <a:rPr lang="fr-FR" b="1" dirty="0">
                <a:highlight>
                  <a:srgbClr val="00FFFF"/>
                </a:highlight>
              </a:rPr>
              <a:t>déshydratation</a:t>
            </a:r>
            <a:endParaRPr lang="fr-FR" dirty="0">
              <a:highlight>
                <a:srgbClr val="00FFFF"/>
              </a:highlight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4F4A441-5E3E-C0A9-CF6C-CBECE43C3D85}"/>
              </a:ext>
            </a:extLst>
          </p:cNvPr>
          <p:cNvSpPr txBox="1"/>
          <p:nvPr/>
        </p:nvSpPr>
        <p:spPr>
          <a:xfrm>
            <a:off x="7414591" y="2660683"/>
            <a:ext cx="390607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/>
              <a:t>Le MUCUS empêche </a:t>
            </a:r>
            <a:r>
              <a:rPr lang="fr-FR" b="1" dirty="0">
                <a:highlight>
                  <a:srgbClr val="FFFF00"/>
                </a:highlight>
              </a:rPr>
              <a:t>l’intestin  </a:t>
            </a:r>
            <a:r>
              <a:rPr lang="fr-FR" b="1" dirty="0"/>
              <a:t>de bien </a:t>
            </a:r>
            <a:r>
              <a:rPr lang="fr-FR" b="1" dirty="0">
                <a:highlight>
                  <a:srgbClr val="00FFFF"/>
                </a:highlight>
              </a:rPr>
              <a:t>digérer les aliments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564C852-964C-928A-4447-36FF8D695930}"/>
              </a:ext>
            </a:extLst>
          </p:cNvPr>
          <p:cNvSpPr txBox="1"/>
          <p:nvPr/>
        </p:nvSpPr>
        <p:spPr>
          <a:xfrm>
            <a:off x="831106" y="1937575"/>
            <a:ext cx="390607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/>
              <a:t>Le MUCUS bouche progressivement les </a:t>
            </a:r>
            <a:r>
              <a:rPr lang="fr-FR" b="1" dirty="0">
                <a:highlight>
                  <a:srgbClr val="FFFF00"/>
                </a:highlight>
              </a:rPr>
              <a:t>poumons</a:t>
            </a:r>
            <a:r>
              <a:rPr lang="fr-FR" b="1" dirty="0"/>
              <a:t> et empêche </a:t>
            </a:r>
            <a:r>
              <a:rPr lang="fr-FR" b="1" dirty="0">
                <a:highlight>
                  <a:srgbClr val="00FFFF"/>
                </a:highlight>
              </a:rPr>
              <a:t>de respirer</a:t>
            </a:r>
          </a:p>
          <a:p>
            <a:endParaRPr lang="fr-FR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948CD20-D905-4DEB-D7D8-0AC7A4DD0883}"/>
              </a:ext>
            </a:extLst>
          </p:cNvPr>
          <p:cNvSpPr txBox="1"/>
          <p:nvPr/>
        </p:nvSpPr>
        <p:spPr>
          <a:xfrm>
            <a:off x="842936" y="2967335"/>
            <a:ext cx="390607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/>
              <a:t>Le MUCUS bouche en partie </a:t>
            </a:r>
            <a:r>
              <a:rPr lang="fr-FR" b="1" dirty="0">
                <a:highlight>
                  <a:srgbClr val="FFFF00"/>
                </a:highlight>
              </a:rPr>
              <a:t>le foie </a:t>
            </a:r>
            <a:endParaRPr lang="fr-FR" b="1" dirty="0"/>
          </a:p>
          <a:p>
            <a:r>
              <a:rPr lang="fr-FR" b="1" dirty="0">
                <a:highlight>
                  <a:srgbClr val="00FFFF"/>
                </a:highlight>
              </a:rPr>
              <a:t>qui aide à la digestion et à nettoyer le sang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9371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5A5F91F0-2ED2-2EF2-E3F4-E7D4427B81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15074" y="1144233"/>
            <a:ext cx="9144000" cy="1655762"/>
          </a:xfrm>
        </p:spPr>
        <p:txBody>
          <a:bodyPr>
            <a:normAutofit/>
          </a:bodyPr>
          <a:lstStyle/>
          <a:p>
            <a:r>
              <a:rPr lang="fr-FR" sz="32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Comment combat-on la maladie ?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E5AEC1E-3689-0F63-101D-FA73F73D3C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99" y="167440"/>
            <a:ext cx="1370665" cy="1655762"/>
          </a:xfrm>
          <a:prstGeom prst="rect">
            <a:avLst/>
          </a:prstGeom>
        </p:spPr>
      </p:pic>
      <p:sp>
        <p:nvSpPr>
          <p:cNvPr id="2" name="Sous-titre 2">
            <a:extLst>
              <a:ext uri="{FF2B5EF4-FFF2-40B4-BE49-F238E27FC236}">
                <a16:creationId xmlns:a16="http://schemas.microsoft.com/office/drawing/2014/main" id="{F915A728-DEE3-AB33-98CF-95ADF9A38C14}"/>
              </a:ext>
            </a:extLst>
          </p:cNvPr>
          <p:cNvSpPr txBox="1">
            <a:spLocks/>
          </p:cNvSpPr>
          <p:nvPr/>
        </p:nvSpPr>
        <p:spPr>
          <a:xfrm>
            <a:off x="-789725" y="2446212"/>
            <a:ext cx="1012669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fr-FR" sz="3200" dirty="0">
                <a:latin typeface="Verdana" panose="020B0604030504040204" pitchFamily="34" charset="0"/>
                <a:ea typeface="Verdana" panose="020B0604030504040204" pitchFamily="34" charset="0"/>
              </a:rPr>
              <a:t>Pour le moment, </a:t>
            </a:r>
            <a:r>
              <a:rPr lang="fr-FR" sz="3200" dirty="0"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on ne sait pas la guérir,</a:t>
            </a:r>
            <a:r>
              <a:rPr lang="fr-FR" sz="32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fr-FR" sz="3200" dirty="0">
                <a:latin typeface="Verdana" panose="020B0604030504040204" pitchFamily="34" charset="0"/>
                <a:ea typeface="Verdana" panose="020B0604030504040204" pitchFamily="34" charset="0"/>
              </a:rPr>
              <a:t>mais on la soigne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4A7E88C-EA39-3F09-7F8D-B4916417F2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5211" y="1767243"/>
            <a:ext cx="3609975" cy="458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538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953E89-D9C0-320D-9B80-8E89CFB7FE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8BCFD23F-6BAF-0AC4-B594-9C844126A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89653" y="447260"/>
            <a:ext cx="10605052" cy="5784574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buFontTx/>
              <a:buChar char="-"/>
            </a:pPr>
            <a:r>
              <a:rPr lang="fr-FR" b="1" dirty="0">
                <a:highlight>
                  <a:srgbClr val="FFFF00"/>
                </a:highlight>
              </a:rPr>
              <a:t>Faire de la Kinésithérapie </a:t>
            </a:r>
            <a:r>
              <a:rPr lang="fr-FR" b="1" dirty="0"/>
              <a:t>plusieurs fois par semaine </a:t>
            </a:r>
          </a:p>
          <a:p>
            <a:pPr algn="l"/>
            <a:r>
              <a:rPr lang="fr-FR" b="1" dirty="0"/>
              <a:t>pour faire partir le mucus des poumons</a:t>
            </a:r>
          </a:p>
          <a:p>
            <a:pPr marL="342900" indent="-342900" algn="l">
              <a:buFontTx/>
              <a:buChar char="-"/>
            </a:pPr>
            <a:endParaRPr lang="fr-FR" b="1" dirty="0"/>
          </a:p>
          <a:p>
            <a:pPr marL="342900" indent="-342900" algn="l">
              <a:buFontTx/>
              <a:buChar char="-"/>
            </a:pPr>
            <a:r>
              <a:rPr lang="fr-FR" b="1" dirty="0">
                <a:highlight>
                  <a:srgbClr val="FFFF00"/>
                </a:highlight>
              </a:rPr>
              <a:t>Respirer</a:t>
            </a:r>
            <a:r>
              <a:rPr lang="fr-FR" b="1" dirty="0"/>
              <a:t> un médicament par </a:t>
            </a:r>
            <a:r>
              <a:rPr lang="fr-FR" b="1" dirty="0">
                <a:highlight>
                  <a:srgbClr val="FFFF00"/>
                </a:highlight>
              </a:rPr>
              <a:t>aérosol 2 fois par jour</a:t>
            </a:r>
          </a:p>
          <a:p>
            <a:pPr algn="l"/>
            <a:endParaRPr lang="fr-FR" b="1" dirty="0"/>
          </a:p>
          <a:p>
            <a:pPr marL="342900" indent="-342900" algn="l">
              <a:buFontTx/>
              <a:buChar char="-"/>
            </a:pPr>
            <a:r>
              <a:rPr lang="fr-FR" b="1" dirty="0"/>
              <a:t>Avaler jusqu’à </a:t>
            </a:r>
            <a:r>
              <a:rPr lang="fr-FR" b="1" dirty="0">
                <a:highlight>
                  <a:srgbClr val="FFFF00"/>
                </a:highlight>
              </a:rPr>
              <a:t>20 médicaments </a:t>
            </a:r>
            <a:r>
              <a:rPr lang="fr-FR" b="1" dirty="0"/>
              <a:t>par jour </a:t>
            </a:r>
          </a:p>
          <a:p>
            <a:pPr marL="342900" indent="-342900" algn="l">
              <a:buFontTx/>
              <a:buChar char="-"/>
            </a:pPr>
            <a:endParaRPr lang="fr-FR" b="1" dirty="0"/>
          </a:p>
          <a:p>
            <a:pPr marL="342900" indent="-342900" algn="l">
              <a:buFontTx/>
              <a:buChar char="-"/>
            </a:pPr>
            <a:r>
              <a:rPr lang="fr-FR" b="1" dirty="0">
                <a:highlight>
                  <a:srgbClr val="FFFF00"/>
                </a:highlight>
              </a:rPr>
              <a:t>Manger beaucoup </a:t>
            </a:r>
            <a:r>
              <a:rPr lang="fr-FR" b="1" dirty="0"/>
              <a:t>(même si on n’a pas beaucoup faim)</a:t>
            </a:r>
          </a:p>
          <a:p>
            <a:pPr algn="l"/>
            <a:endParaRPr lang="fr-FR" b="1" dirty="0"/>
          </a:p>
          <a:p>
            <a:pPr marL="342900" indent="-342900" algn="l">
              <a:buFontTx/>
              <a:buChar char="-"/>
            </a:pPr>
            <a:r>
              <a:rPr lang="fr-FR" b="1" dirty="0">
                <a:highlight>
                  <a:srgbClr val="FFFF00"/>
                </a:highlight>
              </a:rPr>
              <a:t>Se laver </a:t>
            </a:r>
            <a:r>
              <a:rPr lang="fr-FR" b="1" dirty="0"/>
              <a:t>très souvent </a:t>
            </a:r>
            <a:r>
              <a:rPr lang="fr-FR" b="1" dirty="0">
                <a:highlight>
                  <a:srgbClr val="FFFF00"/>
                </a:highlight>
              </a:rPr>
              <a:t>les mains</a:t>
            </a:r>
          </a:p>
          <a:p>
            <a:pPr marL="342900" indent="-342900" algn="l">
              <a:buFontTx/>
              <a:buChar char="-"/>
            </a:pPr>
            <a:endParaRPr lang="fr-FR" b="1" dirty="0">
              <a:highlight>
                <a:srgbClr val="FFFF00"/>
              </a:highlight>
            </a:endParaRPr>
          </a:p>
          <a:p>
            <a:pPr marL="342900" indent="-342900" algn="l">
              <a:buFontTx/>
              <a:buChar char="-"/>
            </a:pPr>
            <a:r>
              <a:rPr lang="fr-FR" b="1" dirty="0"/>
              <a:t>Faire de </a:t>
            </a:r>
            <a:r>
              <a:rPr lang="fr-FR" b="1" dirty="0">
                <a:highlight>
                  <a:srgbClr val="FFFF00"/>
                </a:highlight>
              </a:rPr>
              <a:t>nombreux examens à l’hôpital</a:t>
            </a:r>
          </a:p>
          <a:p>
            <a:pPr algn="l"/>
            <a:endParaRPr lang="fr-FR" b="1" dirty="0">
              <a:highlight>
                <a:srgbClr val="FFFF00"/>
              </a:highlight>
            </a:endParaRPr>
          </a:p>
          <a:p>
            <a:pPr algn="l"/>
            <a:r>
              <a:rPr lang="fr-FR" b="1" dirty="0">
                <a:highlight>
                  <a:srgbClr val="FFFF00"/>
                </a:highlight>
              </a:rPr>
              <a:t>-    Faire du sport</a:t>
            </a:r>
            <a:endParaRPr lang="fr-FR" b="1" dirty="0"/>
          </a:p>
          <a:p>
            <a:pPr marL="342900" indent="-342900" algn="l">
              <a:buFontTx/>
              <a:buChar char="-"/>
            </a:pPr>
            <a:endParaRPr lang="fr-FR" b="1" dirty="0"/>
          </a:p>
          <a:p>
            <a:pPr algn="l"/>
            <a:r>
              <a:rPr lang="fr-FR" b="1" dirty="0"/>
              <a:t>- Et cela toute l’année, même en vacances…</a:t>
            </a:r>
            <a:r>
              <a:rPr lang="fr-FR" b="1" dirty="0">
                <a:highlight>
                  <a:srgbClr val="00FFFF"/>
                </a:highlight>
              </a:rPr>
              <a:t>On n’arrête jamais les soins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A768365-D560-E879-06FD-D31E4F58B2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74" y="87927"/>
            <a:ext cx="1370665" cy="165576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A9B5AEA-F038-4FB8-194D-08474B435B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9369" y="87927"/>
            <a:ext cx="1844200" cy="309398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1949CF0-B2F6-4B5B-C670-AEAC33097D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3111" y="41620"/>
            <a:ext cx="2875002" cy="309398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6A4E645-96D9-AC91-1AA2-BEA0019949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99134" y="0"/>
            <a:ext cx="3592866" cy="324328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56C34300-EE70-2371-7C7D-6447A5EDBB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51810" y="2969699"/>
            <a:ext cx="3097603" cy="284665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AAFEB2F-2C60-9EAD-F35C-C74A82E164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64314" y="2939253"/>
            <a:ext cx="2875002" cy="3243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850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5A5F91F0-2ED2-2EF2-E3F4-E7D4427B81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959" y="2319890"/>
            <a:ext cx="11579289" cy="1655762"/>
          </a:xfrm>
        </p:spPr>
        <p:txBody>
          <a:bodyPr>
            <a:normAutofit/>
          </a:bodyPr>
          <a:lstStyle/>
          <a:p>
            <a:r>
              <a:rPr lang="fr-FR" sz="32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Quel est l’espoir pour les personnes malades ?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E5AEC1E-3689-0F63-101D-FA73F73D3C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99" y="167440"/>
            <a:ext cx="1370665" cy="165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173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953E89-D9C0-320D-9B80-8E89CFB7FE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8BCFD23F-6BAF-0AC4-B594-9C844126A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7870" y="2481056"/>
            <a:ext cx="11579087" cy="4212783"/>
          </a:xfrm>
        </p:spPr>
        <p:txBody>
          <a:bodyPr>
            <a:normAutofit/>
          </a:bodyPr>
          <a:lstStyle/>
          <a:p>
            <a:pPr algn="l">
              <a:lnSpc>
                <a:spcPts val="3500"/>
              </a:lnSpc>
              <a:spcBef>
                <a:spcPts val="0"/>
              </a:spcBef>
            </a:pP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</a:rPr>
              <a:t>Les médecins, infirmières et infirmiers, combattent les infections dues au mucus pour </a:t>
            </a:r>
            <a:r>
              <a:rPr lang="fr-FR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Soigner</a:t>
            </a: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</a:rPr>
              <a:t> les malades</a:t>
            </a:r>
          </a:p>
          <a:p>
            <a:pPr algn="l"/>
            <a:endParaRPr lang="fr-FR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>
              <a:lnSpc>
                <a:spcPts val="3500"/>
              </a:lnSpc>
              <a:spcBef>
                <a:spcPts val="0"/>
              </a:spcBef>
            </a:pP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</a:rPr>
              <a:t>Les chercheurs, chercheuses créent des médicaments pour </a:t>
            </a:r>
            <a:r>
              <a:rPr lang="fr-FR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Soigner</a:t>
            </a: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</a:rPr>
              <a:t> et un jour pour </a:t>
            </a:r>
            <a:r>
              <a:rPr lang="fr-FR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Guérir</a:t>
            </a: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</a:rPr>
              <a:t> les malades</a:t>
            </a:r>
          </a:p>
          <a:p>
            <a:pPr algn="l"/>
            <a:endParaRPr lang="fr-FR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l">
              <a:lnSpc>
                <a:spcPts val="3500"/>
              </a:lnSpc>
              <a:spcBef>
                <a:spcPts val="0"/>
              </a:spcBef>
            </a:pPr>
            <a:r>
              <a:rPr lang="fr-FR" b="1" dirty="0"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L’association « Vaincre la Mucoviscidose » donne de l’argent </a:t>
            </a: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</a:rPr>
              <a:t>aux chercheurs et chercheuses qui donnent de </a:t>
            </a:r>
            <a:r>
              <a:rPr lang="fr-FR" b="1" dirty="0">
                <a:highlight>
                  <a:srgbClr val="7CEB99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l’ESPOIR</a:t>
            </a: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</a:rPr>
              <a:t> aux malades de </a:t>
            </a:r>
            <a:r>
              <a:rPr lang="fr-FR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Guérir</a:t>
            </a: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</a:rPr>
              <a:t> un jour de la Mucoviscidose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A768365-D560-E879-06FD-D31E4F58B2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74" y="87927"/>
            <a:ext cx="1370665" cy="165576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12107A4-0A1B-E7CD-A2F8-7BB3976C06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4519" y="0"/>
            <a:ext cx="8039797" cy="24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516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5A5F91F0-2ED2-2EF2-E3F4-E7D4427B81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2319890"/>
            <a:ext cx="12192000" cy="1655762"/>
          </a:xfrm>
        </p:spPr>
        <p:txBody>
          <a:bodyPr>
            <a:normAutofit/>
          </a:bodyPr>
          <a:lstStyle/>
          <a:p>
            <a:r>
              <a:rPr lang="fr-FR" sz="32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Comment aider les personnes malades </a:t>
            </a:r>
          </a:p>
          <a:p>
            <a:r>
              <a:rPr lang="fr-FR" sz="32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et la recherche ? 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E5AEC1E-3689-0F63-101D-FA73F73D3C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99" y="167440"/>
            <a:ext cx="1370665" cy="165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30594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440</Words>
  <Application>Microsoft Office PowerPoint</Application>
  <PresentationFormat>Grand écran</PresentationFormat>
  <Paragraphs>69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Verdana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francisberge</dc:creator>
  <cp:lastModifiedBy>francisberge</cp:lastModifiedBy>
  <cp:revision>16</cp:revision>
  <dcterms:created xsi:type="dcterms:W3CDTF">2025-09-01T12:05:59Z</dcterms:created>
  <dcterms:modified xsi:type="dcterms:W3CDTF">2025-10-06T09:15:50Z</dcterms:modified>
</cp:coreProperties>
</file>